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89" r:id="rId2"/>
    <p:sldId id="336" r:id="rId3"/>
    <p:sldId id="353" r:id="rId4"/>
    <p:sldId id="354" r:id="rId5"/>
    <p:sldId id="355" r:id="rId6"/>
    <p:sldId id="35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5" r:id="rId15"/>
    <p:sldId id="344" r:id="rId16"/>
    <p:sldId id="346" r:id="rId17"/>
    <p:sldId id="347" r:id="rId18"/>
    <p:sldId id="348" r:id="rId19"/>
    <p:sldId id="349" r:id="rId20"/>
    <p:sldId id="350" r:id="rId21"/>
    <p:sldId id="351" r:id="rId22"/>
    <p:sldId id="328" r:id="rId23"/>
  </p:sldIdLst>
  <p:sldSz cx="9144000" cy="6858000" type="screen4x3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66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431" cy="497915"/>
          </a:xfrm>
          <a:prstGeom prst="rect">
            <a:avLst/>
          </a:prstGeom>
        </p:spPr>
        <p:txBody>
          <a:bodyPr vert="horz" lIns="90873" tIns="45437" rIns="90873" bIns="45437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988" y="0"/>
            <a:ext cx="2971431" cy="497915"/>
          </a:xfrm>
          <a:prstGeom prst="rect">
            <a:avLst/>
          </a:prstGeom>
        </p:spPr>
        <p:txBody>
          <a:bodyPr vert="horz" lIns="90873" tIns="45437" rIns="90873" bIns="45437" rtlCol="0"/>
          <a:lstStyle>
            <a:lvl1pPr algn="r">
              <a:defRPr sz="1200"/>
            </a:lvl1pPr>
          </a:lstStyle>
          <a:p>
            <a:fld id="{D19ECA44-F33E-49C3-8B67-9C5A5DCFA092}" type="datetimeFigureOut">
              <a:rPr lang="th-TH" smtClean="0"/>
              <a:t>14/02/61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6198"/>
            <a:ext cx="2971431" cy="497915"/>
          </a:xfrm>
          <a:prstGeom prst="rect">
            <a:avLst/>
          </a:prstGeom>
        </p:spPr>
        <p:txBody>
          <a:bodyPr vert="horz" lIns="90873" tIns="45437" rIns="90873" bIns="45437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988" y="9446198"/>
            <a:ext cx="2971431" cy="497915"/>
          </a:xfrm>
          <a:prstGeom prst="rect">
            <a:avLst/>
          </a:prstGeom>
        </p:spPr>
        <p:txBody>
          <a:bodyPr vert="horz" lIns="90873" tIns="45437" rIns="90873" bIns="45437" rtlCol="0" anchor="b"/>
          <a:lstStyle>
            <a:lvl1pPr algn="r">
              <a:defRPr sz="1200"/>
            </a:lvl1pPr>
          </a:lstStyle>
          <a:p>
            <a:fld id="{2227CE11-3C32-43FC-9567-5269B620848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51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CF1D-0C9B-4B77-ADC4-7A7B997D027F}" type="datetimeFigureOut">
              <a:rPr lang="th-TH" smtClean="0"/>
              <a:pPr/>
              <a:t>14/02/61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DB29-DB17-4877-AC43-757766B205E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-108520" y="836712"/>
            <a:ext cx="925252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th-TH" sz="4000" b="1" dirty="0">
              <a:solidFill>
                <a:schemeClr val="bg1"/>
              </a:solidFill>
              <a:latin typeface="TH SarabunIT๙" pitchFamily="34" charset="-34"/>
              <a:cs typeface="+mj-cs"/>
            </a:endParaRPr>
          </a:p>
          <a:p>
            <a:pPr algn="ctr"/>
            <a:r>
              <a:rPr lang="th-TH" sz="88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ประชุมคณะทำงานระบบสารสนเทศสถานีตำรวจ </a:t>
            </a:r>
            <a:r>
              <a:rPr lang="en-US" sz="88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(CRIMES)</a:t>
            </a:r>
            <a:endParaRPr lang="th-TH" sz="88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/>
          <p:nvPr/>
        </p:nvPicPr>
        <p:blipFill rotWithShape="1">
          <a:blip r:embed="rId2"/>
          <a:srcRect l="46072" t="23077" r="25632" b="10604"/>
          <a:stretch/>
        </p:blipFill>
        <p:spPr bwMode="auto">
          <a:xfrm>
            <a:off x="179512" y="188640"/>
            <a:ext cx="8784976" cy="65527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6608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/>
          <p:nvPr/>
        </p:nvPicPr>
        <p:blipFill rotWithShape="1">
          <a:blip r:embed="rId2"/>
          <a:srcRect l="46072" t="26036" r="25632" b="13270"/>
          <a:stretch/>
        </p:blipFill>
        <p:spPr bwMode="auto">
          <a:xfrm>
            <a:off x="107504" y="116632"/>
            <a:ext cx="8928992" cy="6624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5430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778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ภ.จว.บุรีรัมย์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6" name="รูปภาพ 5"/>
          <p:cNvPicPr/>
          <p:nvPr/>
        </p:nvPicPr>
        <p:blipFill rotWithShape="1">
          <a:blip r:embed="rId2"/>
          <a:srcRect l="6487" t="22781" r="64228" b="13287"/>
          <a:stretch/>
        </p:blipFill>
        <p:spPr bwMode="auto">
          <a:xfrm>
            <a:off x="107504" y="980728"/>
            <a:ext cx="8856984" cy="5760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06559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/>
          <p:nvPr/>
        </p:nvPicPr>
        <p:blipFill rotWithShape="1">
          <a:blip r:embed="rId2"/>
          <a:srcRect l="6653" t="23077" r="64061" b="10032"/>
          <a:stretch/>
        </p:blipFill>
        <p:spPr bwMode="auto">
          <a:xfrm>
            <a:off x="179512" y="116632"/>
            <a:ext cx="8784976" cy="66247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9556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778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ภ.จว.ยโสธร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l="50396" t="23077" r="21307" b="15041"/>
          <a:stretch/>
        </p:blipFill>
        <p:spPr bwMode="auto">
          <a:xfrm>
            <a:off x="107504" y="908720"/>
            <a:ext cx="8856984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4052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ภ.จว.ศรีสะเกษ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 rotWithShape="1">
          <a:blip r:embed="rId2"/>
          <a:srcRect l="46404" t="23077" r="24301" b="13564"/>
          <a:stretch/>
        </p:blipFill>
        <p:spPr bwMode="auto">
          <a:xfrm>
            <a:off x="107504" y="908720"/>
            <a:ext cx="8856984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5997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/>
          </p:cNvPicPr>
          <p:nvPr>
            <p:ph idx="1"/>
          </p:nvPr>
        </p:nvPicPr>
        <p:blipFill rotWithShape="1">
          <a:blip r:embed="rId2"/>
          <a:srcRect l="46072" t="26036" r="24301" b="13566"/>
          <a:stretch/>
        </p:blipFill>
        <p:spPr bwMode="auto">
          <a:xfrm>
            <a:off x="107504" y="116632"/>
            <a:ext cx="8928991" cy="66247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7518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ภ.จว.สุรินทร์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l="48068" t="23373" r="24301" b="12082"/>
          <a:stretch/>
        </p:blipFill>
        <p:spPr bwMode="auto">
          <a:xfrm>
            <a:off x="107504" y="908720"/>
            <a:ext cx="8856984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5746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/>
          <p:nvPr/>
        </p:nvPicPr>
        <p:blipFill rotWithShape="1">
          <a:blip r:embed="rId2"/>
          <a:srcRect l="48068" t="25739" r="24301" b="10012"/>
          <a:stretch/>
        </p:blipFill>
        <p:spPr bwMode="auto">
          <a:xfrm>
            <a:off x="0" y="260648"/>
            <a:ext cx="9036496" cy="64807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00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778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ภ.จว.อำนาจเจริญ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l="48401" t="24261" r="20806" b="17709"/>
          <a:stretch/>
        </p:blipFill>
        <p:spPr bwMode="auto">
          <a:xfrm>
            <a:off x="107504" y="908720"/>
            <a:ext cx="8856983" cy="58326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9637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0" y="188913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altLang="en-US" sz="4000" b="1" dirty="0">
                <a:solidFill>
                  <a:schemeClr val="bg1"/>
                </a:solidFill>
                <a:latin typeface="Angsana New" pitchFamily="18" charset="-34"/>
              </a:rPr>
              <a:t>เปรียบเทียบฐานข้อมูล</a:t>
            </a:r>
            <a:r>
              <a:rPr lang="th-TH" altLang="en-US" sz="4000" b="1" dirty="0" smtClean="0">
                <a:solidFill>
                  <a:schemeClr val="bg1"/>
                </a:solidFill>
                <a:latin typeface="Angsana New" pitchFamily="18" charset="-34"/>
              </a:rPr>
              <a:t>หมายจับ ณ </a:t>
            </a:r>
            <a:r>
              <a:rPr lang="en-US" altLang="en-US" sz="4000" b="1" dirty="0" smtClean="0">
                <a:solidFill>
                  <a:schemeClr val="bg1"/>
                </a:solidFill>
                <a:latin typeface="Angsana New" pitchFamily="18" charset="-34"/>
              </a:rPr>
              <a:t>31</a:t>
            </a:r>
            <a:r>
              <a:rPr lang="th-TH" altLang="en-US" sz="4000" b="1" dirty="0" smtClean="0">
                <a:solidFill>
                  <a:schemeClr val="bg1"/>
                </a:solidFill>
                <a:latin typeface="Angsana New" pitchFamily="18" charset="-34"/>
              </a:rPr>
              <a:t> ม.ค.</a:t>
            </a:r>
            <a:r>
              <a:rPr lang="en-US" altLang="en-US" sz="4000" b="1" dirty="0" smtClean="0">
                <a:solidFill>
                  <a:schemeClr val="bg1"/>
                </a:solidFill>
                <a:latin typeface="Angsana New" pitchFamily="18" charset="-34"/>
              </a:rPr>
              <a:t>61</a:t>
            </a:r>
            <a:r>
              <a:rPr lang="th-TH" altLang="en-US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endParaRPr lang="th-TH" altLang="en-US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 rotWithShape="1">
          <a:blip r:embed="rId2"/>
          <a:srcRect l="8316" t="26923" r="40434" b="29864"/>
          <a:stretch/>
        </p:blipFill>
        <p:spPr bwMode="auto">
          <a:xfrm>
            <a:off x="107504" y="896938"/>
            <a:ext cx="8856984" cy="57724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037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ภ.จว.อุบลราชธานี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l="47735" t="23077" r="24301" b="13563"/>
          <a:stretch/>
        </p:blipFill>
        <p:spPr bwMode="auto">
          <a:xfrm>
            <a:off x="107504" y="908720"/>
            <a:ext cx="9036496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01139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/>
          <p:nvPr/>
        </p:nvPicPr>
        <p:blipFill rotWithShape="1">
          <a:blip r:embed="rId2"/>
          <a:srcRect l="43244" t="22782" r="32456" b="13566"/>
          <a:stretch/>
        </p:blipFill>
        <p:spPr bwMode="auto">
          <a:xfrm>
            <a:off x="179512" y="188640"/>
            <a:ext cx="8784976" cy="64807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1970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9600" b="1" dirty="0" smtClean="0">
                <a:solidFill>
                  <a:schemeClr val="bg1"/>
                </a:solidFill>
              </a:rPr>
              <a:t>จบการนำเสนอ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9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22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ปัญหาข้อขัดข้อง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92500" lnSpcReduction="20000"/>
          </a:bodyPr>
          <a:lstStyle/>
          <a:p>
            <a:r>
              <a:rPr lang="th-TH" sz="4000" dirty="0" smtClean="0">
                <a:solidFill>
                  <a:schemeClr val="bg1"/>
                </a:solidFill>
              </a:rPr>
              <a:t>การรายงาน </a:t>
            </a:r>
          </a:p>
          <a:p>
            <a:pPr marL="0" indent="0">
              <a:buNone/>
            </a:pPr>
            <a:r>
              <a:rPr lang="th-TH" sz="4000" dirty="0">
                <a:solidFill>
                  <a:schemeClr val="bg1"/>
                </a:solidFill>
              </a:rPr>
              <a:t> </a:t>
            </a:r>
            <a:r>
              <a:rPr lang="th-TH" sz="4000" dirty="0" smtClean="0">
                <a:solidFill>
                  <a:schemeClr val="bg1"/>
                </a:solidFill>
              </a:rPr>
              <a:t>   - </a:t>
            </a:r>
            <a:r>
              <a:rPr lang="th-TH" sz="4000" dirty="0" err="1" smtClean="0">
                <a:solidFill>
                  <a:schemeClr val="bg1"/>
                </a:solidFill>
              </a:rPr>
              <a:t>สภ</a:t>
            </a:r>
            <a:r>
              <a:rPr lang="th-TH" sz="4000" dirty="0" smtClean="0">
                <a:solidFill>
                  <a:schemeClr val="bg1"/>
                </a:solidFill>
              </a:rPr>
              <a:t>.รายงานการออกหมาย ถอนหมาย เข้ามายัง ศูนย์ </a:t>
            </a:r>
            <a:r>
              <a:rPr lang="en-US" sz="4000" dirty="0" smtClean="0">
                <a:solidFill>
                  <a:schemeClr val="bg1"/>
                </a:solidFill>
              </a:rPr>
              <a:t>CCOC </a:t>
            </a:r>
            <a:r>
              <a:rPr lang="th-TH" sz="4000" dirty="0" err="1" smtClean="0">
                <a:solidFill>
                  <a:schemeClr val="bg1"/>
                </a:solidFill>
              </a:rPr>
              <a:t>ภ.จว</a:t>
            </a:r>
            <a:r>
              <a:rPr lang="th-TH" sz="4000" dirty="0" smtClean="0">
                <a:solidFill>
                  <a:schemeClr val="bg1"/>
                </a:solidFill>
              </a:rPr>
              <a:t>.ล่าช้า ทำให้ข้อมูลคลาดเคลื่อน</a:t>
            </a:r>
          </a:p>
          <a:p>
            <a:pPr marL="0" indent="0">
              <a:buNone/>
            </a:pPr>
            <a:r>
              <a:rPr lang="th-TH" sz="4000" dirty="0">
                <a:solidFill>
                  <a:schemeClr val="bg1"/>
                </a:solidFill>
              </a:rPr>
              <a:t> </a:t>
            </a:r>
            <a:r>
              <a:rPr lang="th-TH" sz="4000" dirty="0" smtClean="0">
                <a:solidFill>
                  <a:schemeClr val="bg1"/>
                </a:solidFill>
              </a:rPr>
              <a:t>   - ผู้บันทึกข้อมูลลงระบบของ สภ. ไม่ได้ตรวจสอบหมายจับออกใหม่กับ พงส.หรือเจ้าหน้าที่คดีที่คุมหมายจับ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Crimes/Polis 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  </a:t>
            </a:r>
            <a:r>
              <a:rPr lang="th-TH" sz="4000" dirty="0" smtClean="0">
                <a:solidFill>
                  <a:schemeClr val="bg1"/>
                </a:solidFill>
              </a:rPr>
              <a:t>- เมื่อออกหมายจับแล้วยังไม่ได้บันทึกข้อมูลลงในระบบ</a:t>
            </a:r>
          </a:p>
          <a:p>
            <a:pPr marL="0" indent="0">
              <a:buNone/>
            </a:pPr>
            <a:r>
              <a:rPr lang="th-TH" sz="4000" dirty="0">
                <a:solidFill>
                  <a:schemeClr val="bg1"/>
                </a:solidFill>
              </a:rPr>
              <a:t> </a:t>
            </a:r>
            <a:r>
              <a:rPr lang="th-TH" sz="4000" dirty="0" smtClean="0">
                <a:solidFill>
                  <a:schemeClr val="bg1"/>
                </a:solidFill>
              </a:rPr>
              <a:t>   - เมื่อจับกุมผู้ต้องหาได้แล้วยังไม่ได้ถอนออกจากระบบ ซึ่งกรณีถอนหมายจับ พงส.ถอนในระบบแล้ว  หัวหน้าสถานีต้องยืนยันการถอนอีกครั้ง  (ในกรณีหมายเก่าให้ถอนในระบบ </a:t>
            </a:r>
            <a:r>
              <a:rPr lang="en-US" sz="4000" dirty="0" smtClean="0">
                <a:solidFill>
                  <a:schemeClr val="bg1"/>
                </a:solidFill>
              </a:rPr>
              <a:t>Polis </a:t>
            </a:r>
            <a:r>
              <a:rPr lang="th-TH" sz="4000" dirty="0" smtClean="0">
                <a:solidFill>
                  <a:schemeClr val="bg1"/>
                </a:solidFill>
              </a:rPr>
              <a:t>ด้วย) </a:t>
            </a:r>
            <a:endParaRPr lang="th-TH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616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5433467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PDC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  </a:t>
            </a:r>
            <a:r>
              <a:rPr lang="th-TH" sz="4000" dirty="0" smtClean="0">
                <a:solidFill>
                  <a:schemeClr val="bg1"/>
                </a:solidFill>
              </a:rPr>
              <a:t>- เมื่อ สภ.ออกหมายจับแล้วเจ้าหน้าที่ผู้บันทึกข้อมูลยังไม่ได้รับข้อมูลหมายจับ หรือได้รับข้อมูลหมายจับแล้วยังไม่ได้บันทึกข้อมูลลงในระบบ</a:t>
            </a:r>
          </a:p>
          <a:p>
            <a:pPr marL="0" indent="0">
              <a:buNone/>
            </a:pPr>
            <a:r>
              <a:rPr lang="th-TH" sz="4000" dirty="0">
                <a:solidFill>
                  <a:schemeClr val="bg1"/>
                </a:solidFill>
              </a:rPr>
              <a:t> </a:t>
            </a:r>
            <a:r>
              <a:rPr lang="th-TH" sz="4000" dirty="0" smtClean="0">
                <a:solidFill>
                  <a:schemeClr val="bg1"/>
                </a:solidFill>
              </a:rPr>
              <a:t>   - เมื่อจับกุมตัวผู้ต้องหาได้แล้วยังไม่ได้บันทึกการจับกุมในระบบ</a:t>
            </a:r>
            <a:endParaRPr lang="th-TH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94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-14436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วิธีปฏิบัติ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85000" lnSpcReduction="10000"/>
          </a:bodyPr>
          <a:lstStyle/>
          <a:p>
            <a:r>
              <a:rPr lang="th-TH" sz="4000" dirty="0" smtClean="0">
                <a:solidFill>
                  <a:schemeClr val="bg1"/>
                </a:solidFill>
              </a:rPr>
              <a:t>เจ้าหน้าที่ผู้รับผิดชอบในการรายงานและบันทึกข้อมูล ให้ตรวจสอบ การออกหมายใหม่,หมายที่ต้องถอนในระบบ และ ตรวจสอบข้อมูลหมายให้เป็นปัจจุบัน ตรงกันกับบัญชีหมายจับของ สภ. หมายหมายในระบบ </a:t>
            </a:r>
            <a:r>
              <a:rPr lang="en-US" sz="4000" dirty="0" smtClean="0">
                <a:solidFill>
                  <a:schemeClr val="bg1"/>
                </a:solidFill>
              </a:rPr>
              <a:t>Crimes/Polis </a:t>
            </a:r>
            <a:r>
              <a:rPr lang="th-TH" sz="4000" dirty="0" smtClean="0">
                <a:solidFill>
                  <a:schemeClr val="bg1"/>
                </a:solidFill>
              </a:rPr>
              <a:t>และหมายในระบบ </a:t>
            </a:r>
            <a:r>
              <a:rPr lang="en-US" sz="4000" dirty="0" smtClean="0">
                <a:solidFill>
                  <a:schemeClr val="bg1"/>
                </a:solidFill>
              </a:rPr>
              <a:t>PDC </a:t>
            </a:r>
            <a:endParaRPr lang="th-TH" sz="4000" dirty="0" smtClean="0">
              <a:solidFill>
                <a:schemeClr val="bg1"/>
              </a:solidFill>
            </a:endParaRPr>
          </a:p>
          <a:p>
            <a:r>
              <a:rPr lang="th-TH" sz="4000" dirty="0" smtClean="0">
                <a:solidFill>
                  <a:schemeClr val="bg1"/>
                </a:solidFill>
              </a:rPr>
              <a:t>เจ้าหน้าที่ผู้รับผิดชอบสมุดคุมหมายจับ แจ้งผู้รับผิดชอบในการบันทึกข้อมูลทุก</a:t>
            </a:r>
            <a:r>
              <a:rPr lang="th-TH" sz="4000" smtClean="0">
                <a:solidFill>
                  <a:schemeClr val="bg1"/>
                </a:solidFill>
              </a:rPr>
              <a:t>ครั้งถ้ามี</a:t>
            </a:r>
            <a:r>
              <a:rPr lang="th-TH" sz="4000" dirty="0" smtClean="0">
                <a:solidFill>
                  <a:schemeClr val="bg1"/>
                </a:solidFill>
              </a:rPr>
              <a:t>ข้อมูลหมายจับออกใหม่และต้องถอน</a:t>
            </a:r>
          </a:p>
          <a:p>
            <a:r>
              <a:rPr lang="th-TH" sz="4000" dirty="0" smtClean="0">
                <a:solidFill>
                  <a:schemeClr val="bg1"/>
                </a:solidFill>
              </a:rPr>
              <a:t>พงส.ผู้บันทึกหมายที่ออกใหม่และหมายที่ดำเนินการได้แล้วให้เป็นไปตามระเบียบที่ ตร.กำหนด</a:t>
            </a:r>
          </a:p>
          <a:p>
            <a:r>
              <a:rPr lang="th-TH" sz="4000" dirty="0" smtClean="0">
                <a:solidFill>
                  <a:schemeClr val="bg1"/>
                </a:solidFill>
              </a:rPr>
              <a:t>หัวหน้าสถานี บันทึกยืนยันการ ถอนหมายในระบบ </a:t>
            </a:r>
            <a:r>
              <a:rPr lang="en-US" sz="4000" dirty="0" smtClean="0">
                <a:solidFill>
                  <a:schemeClr val="bg1"/>
                </a:solidFill>
              </a:rPr>
              <a:t>Crimes/Polis</a:t>
            </a:r>
            <a:endParaRPr lang="th-TH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43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ข้อสั่งการ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256584"/>
          </a:xfrm>
        </p:spPr>
        <p:txBody>
          <a:bodyPr>
            <a:normAutofit lnSpcReduction="10000"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ให้ตรวจสอบและสรุป หาสาเหตุกรณีข้อมูลหมายจับทั้ง 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ฐานข้อมูลที่ไม่</a:t>
            </a:r>
            <a:r>
              <a:rPr lang="th-TH" dirty="0">
                <a:solidFill>
                  <a:schemeClr val="bg1"/>
                </a:solidFill>
              </a:rPr>
              <a:t>ตรงกัน (การรายงาน,</a:t>
            </a:r>
            <a:r>
              <a:rPr lang="en-US" dirty="0">
                <a:solidFill>
                  <a:schemeClr val="bg1"/>
                </a:solidFill>
              </a:rPr>
              <a:t>Crimes/</a:t>
            </a:r>
            <a:r>
              <a:rPr lang="en-US" dirty="0" err="1">
                <a:solidFill>
                  <a:schemeClr val="bg1"/>
                </a:solidFill>
              </a:rPr>
              <a:t>Polis,pdc</a:t>
            </a:r>
            <a:r>
              <a:rPr lang="th-TH" dirty="0">
                <a:solidFill>
                  <a:schemeClr val="bg1"/>
                </a:solidFill>
              </a:rPr>
              <a:t>)</a:t>
            </a:r>
            <a:endParaRPr lang="th-TH" dirty="0" smtClean="0">
              <a:solidFill>
                <a:schemeClr val="bg1"/>
              </a:solidFill>
            </a:endParaRPr>
          </a:p>
          <a:p>
            <a:r>
              <a:rPr lang="th-TH" dirty="0" smtClean="0">
                <a:solidFill>
                  <a:schemeClr val="bg1"/>
                </a:solidFill>
              </a:rPr>
              <a:t>โดยทุกสิ้นเดือน ของทุกเดือน ให้ทุก สภ./ ภ.จว. ก่อนรายงานผลการดำเนินการตาม</a:t>
            </a:r>
            <a:r>
              <a:rPr lang="th-TH" dirty="0" smtClean="0">
                <a:solidFill>
                  <a:schemeClr val="bg1"/>
                </a:solidFill>
              </a:rPr>
              <a:t>หมายจับ</a:t>
            </a:r>
            <a:r>
              <a:rPr lang="th-TH" dirty="0" smtClean="0">
                <a:solidFill>
                  <a:schemeClr val="bg1"/>
                </a:solidFill>
              </a:rPr>
              <a:t>ที่ต้องรายงาน ภ.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ในทุกวันที่ 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ของเดือนถัดไป ตามหนังสือที่ ภ.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เคยสั่งการไปแล้วนั้น ต้องตรวจสอบข้อมูลบัญชีหมายของ สภ.ตนเอง ให้ตรงกันกับข้อมูล </a:t>
            </a:r>
            <a:r>
              <a:rPr lang="en-US" sz="2400" dirty="0" smtClean="0">
                <a:solidFill>
                  <a:schemeClr val="bg1"/>
                </a:solidFill>
              </a:rPr>
              <a:t>Crimes/</a:t>
            </a:r>
            <a:r>
              <a:rPr lang="en-US" sz="2400" dirty="0" err="1" smtClean="0">
                <a:solidFill>
                  <a:schemeClr val="bg1"/>
                </a:solidFill>
              </a:rPr>
              <a:t>Polis,pdc</a:t>
            </a:r>
            <a:r>
              <a:rPr lang="th-TH" dirty="0" smtClean="0">
                <a:solidFill>
                  <a:schemeClr val="bg1"/>
                </a:solidFill>
              </a:rPr>
              <a:t> </a:t>
            </a:r>
          </a:p>
          <a:p>
            <a:r>
              <a:rPr lang="th-TH" dirty="0" smtClean="0">
                <a:solidFill>
                  <a:schemeClr val="bg1"/>
                </a:solidFill>
              </a:rPr>
              <a:t>ให้ หัวหน้าสถานี ตรวจสอบรายละเอียดข้อมูลให้ถูกต้องก่อนรายงานทุกครั้ง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th-TH" dirty="0" smtClean="0">
                <a:solidFill>
                  <a:schemeClr val="bg1"/>
                </a:solidFill>
              </a:rPr>
              <a:t>ให้ ศูนย์ </a:t>
            </a:r>
            <a:r>
              <a:rPr lang="en-US" dirty="0" smtClean="0">
                <a:solidFill>
                  <a:schemeClr val="bg1"/>
                </a:solidFill>
              </a:rPr>
              <a:t>CCOC </a:t>
            </a:r>
            <a:r>
              <a:rPr lang="th-TH" dirty="0" smtClean="0">
                <a:solidFill>
                  <a:schemeClr val="bg1"/>
                </a:solidFill>
              </a:rPr>
              <a:t>ภ.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(กก.วิเคราะห์ข่าวและเครื่องมือพิเศษ) ตรวจสอบข้อมูลทั้ง 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th-TH" dirty="0" smtClean="0">
                <a:solidFill>
                  <a:schemeClr val="bg1"/>
                </a:solidFill>
              </a:rPr>
              <a:t> ฐานข้อมูล ทุกสิ้นเดือน </a:t>
            </a:r>
            <a:endParaRPr lang="th-T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2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ภ.จว.ชัยภูมิ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/>
          <a:srcRect l="23452" t="22781" r="44931" b="13577"/>
          <a:stretch/>
        </p:blipFill>
        <p:spPr bwMode="auto">
          <a:xfrm>
            <a:off x="107504" y="980728"/>
            <a:ext cx="9036496" cy="5760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7803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/>
          </p:cNvPicPr>
          <p:nvPr>
            <p:ph idx="1"/>
          </p:nvPr>
        </p:nvPicPr>
        <p:blipFill rotWithShape="1">
          <a:blip r:embed="rId2"/>
          <a:srcRect l="23784" t="23373" r="44598" b="10913"/>
          <a:stretch/>
        </p:blipFill>
        <p:spPr bwMode="auto">
          <a:xfrm>
            <a:off x="179512" y="188640"/>
            <a:ext cx="8784976" cy="65527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6533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ภ.จว.นครราชสีมา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 rotWithShape="1">
          <a:blip r:embed="rId2"/>
          <a:srcRect l="46072" t="23077" r="25299" b="16525"/>
          <a:stretch/>
        </p:blipFill>
        <p:spPr bwMode="auto">
          <a:xfrm>
            <a:off x="107504" y="908720"/>
            <a:ext cx="8928992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5267496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2578</TotalTime>
  <Words>392</Words>
  <Application>Microsoft Office PowerPoint</Application>
  <PresentationFormat>On-screen Show (4:3)</PresentationFormat>
  <Paragraphs>32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Angsana New</vt:lpstr>
      <vt:lpstr>Arial</vt:lpstr>
      <vt:lpstr>Calibri</vt:lpstr>
      <vt:lpstr>Cordia New</vt:lpstr>
      <vt:lpstr>TH SarabunIT๙</vt:lpstr>
      <vt:lpstr>ชุดรูปแบบของ Office</vt:lpstr>
      <vt:lpstr>PowerPoint Presentation</vt:lpstr>
      <vt:lpstr>PowerPoint Presentation</vt:lpstr>
      <vt:lpstr>ปัญหาข้อขัดข้อง</vt:lpstr>
      <vt:lpstr>PowerPoint Presentation</vt:lpstr>
      <vt:lpstr>วิธีปฏิบัติ</vt:lpstr>
      <vt:lpstr>ข้อสั่งการ</vt:lpstr>
      <vt:lpstr>ภ.จว.ชัยภูมิ</vt:lpstr>
      <vt:lpstr>PowerPoint Presentation</vt:lpstr>
      <vt:lpstr>ภ.จว.นครราชสีมา</vt:lpstr>
      <vt:lpstr>PowerPoint Presentation</vt:lpstr>
      <vt:lpstr>PowerPoint Presentation</vt:lpstr>
      <vt:lpstr>ภ.จว.บุรีรัมย์</vt:lpstr>
      <vt:lpstr>PowerPoint Presentation</vt:lpstr>
      <vt:lpstr>ภ.จว.ยโสธร</vt:lpstr>
      <vt:lpstr>ภ.จว.ศรีสะเกษ</vt:lpstr>
      <vt:lpstr>PowerPoint Presentation</vt:lpstr>
      <vt:lpstr>ภ.จว.สุรินทร์</vt:lpstr>
      <vt:lpstr>PowerPoint Presentation</vt:lpstr>
      <vt:lpstr>ภ.จว.อำนาจเจริญ</vt:lpstr>
      <vt:lpstr>ภ.จว.อุบลราชธานี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KiO</dc:creator>
  <cp:lastModifiedBy>thitiyaporn.ph</cp:lastModifiedBy>
  <cp:revision>333</cp:revision>
  <cp:lastPrinted>2018-02-14T07:04:11Z</cp:lastPrinted>
  <dcterms:created xsi:type="dcterms:W3CDTF">2017-02-02T06:15:05Z</dcterms:created>
  <dcterms:modified xsi:type="dcterms:W3CDTF">2018-02-14T07:04:19Z</dcterms:modified>
</cp:coreProperties>
</file>